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299" r:id="rId4"/>
    <p:sldId id="295" r:id="rId5"/>
    <p:sldId id="296" r:id="rId6"/>
    <p:sldId id="276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BDBFB9"/>
    <a:srgbClr val="8FD1B5"/>
    <a:srgbClr val="99BACC"/>
    <a:srgbClr val="F8FAF4"/>
    <a:srgbClr val="F4F7F3"/>
    <a:srgbClr val="0033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85" autoAdjust="0"/>
    <p:restoredTop sz="94660" autoAdjust="0"/>
  </p:normalViewPr>
  <p:slideViewPr>
    <p:cSldViewPr>
      <p:cViewPr varScale="1">
        <p:scale>
          <a:sx n="87" d="100"/>
          <a:sy n="87" d="100"/>
        </p:scale>
        <p:origin x="-144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3" name="Group 131"/>
          <p:cNvGrpSpPr>
            <a:grpSpLocks/>
          </p:cNvGrpSpPr>
          <p:nvPr/>
        </p:nvGrpSpPr>
        <p:grpSpPr bwMode="auto">
          <a:xfrm flipH="1">
            <a:off x="12700" y="692150"/>
            <a:ext cx="9093200" cy="6165850"/>
            <a:chOff x="0" y="436"/>
            <a:chExt cx="5760" cy="3884"/>
          </a:xfrm>
        </p:grpSpPr>
        <p:sp>
          <p:nvSpPr>
            <p:cNvPr id="3204" name="Line 13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05" name="Line 13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06" name="Line 13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07" name="Line 13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08" name="Line 13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78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09" name="Line 13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0" name="Line 13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1" name="Line 13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2" name="Line 14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3" name="Line 14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4" name="Line 14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5" name="Line 14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6" name="Line 14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7" name="Line 14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8" name="Line 146"/>
            <p:cNvSpPr>
              <a:spLocks noChangeShapeType="1"/>
            </p:cNvSpPr>
            <p:nvPr userDrawn="1"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9" name="Line 14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0" name="Line 14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1" name="Line 14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2" name="Line 15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3" name="Line 15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4" name="Line 15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5" name="Line 153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6" name="Line 154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7" name="Line 155"/>
            <p:cNvSpPr>
              <a:spLocks noChangeShapeType="1"/>
            </p:cNvSpPr>
            <p:nvPr userDrawn="1"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8" name="Line 156"/>
            <p:cNvSpPr>
              <a:spLocks noChangeShapeType="1"/>
            </p:cNvSpPr>
            <p:nvPr userDrawn="1"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9" name="Line 157"/>
            <p:cNvSpPr>
              <a:spLocks noChangeShapeType="1"/>
            </p:cNvSpPr>
            <p:nvPr userDrawn="1"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30" name="Line 158"/>
            <p:cNvSpPr>
              <a:spLocks noChangeShapeType="1"/>
            </p:cNvSpPr>
            <p:nvPr userDrawn="1"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31" name="Line 159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32" name="Line 160"/>
            <p:cNvSpPr>
              <a:spLocks noChangeShapeType="1"/>
            </p:cNvSpPr>
            <p:nvPr userDrawn="1"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33" name="Line 161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34" name="Line 162"/>
            <p:cNvSpPr>
              <a:spLocks noChangeShapeType="1"/>
            </p:cNvSpPr>
            <p:nvPr userDrawn="1"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35" name="Line 163"/>
            <p:cNvSpPr>
              <a:spLocks noChangeShapeType="1"/>
            </p:cNvSpPr>
            <p:nvPr userDrawn="1"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36" name="Line 164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237" name="Group 165"/>
            <p:cNvGrpSpPr>
              <a:grpSpLocks/>
            </p:cNvGrpSpPr>
            <p:nvPr userDrawn="1"/>
          </p:nvGrpSpPr>
          <p:grpSpPr bwMode="auto">
            <a:xfrm>
              <a:off x="0" y="2063"/>
              <a:ext cx="5760" cy="1220"/>
              <a:chOff x="235" y="2750"/>
              <a:chExt cx="5241" cy="699"/>
            </a:xfrm>
          </p:grpSpPr>
          <p:sp>
            <p:nvSpPr>
              <p:cNvPr id="3238" name="Line 166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39" name="Line 167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40" name="Line 168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41" name="Line 169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242" name="Line 170"/>
            <p:cNvSpPr>
              <a:spLocks noChangeShapeType="1"/>
            </p:cNvSpPr>
            <p:nvPr userDrawn="1"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43" name="Line 171"/>
            <p:cNvSpPr>
              <a:spLocks noChangeShapeType="1"/>
            </p:cNvSpPr>
            <p:nvPr userDrawn="1"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44" name="Line 172"/>
            <p:cNvSpPr>
              <a:spLocks noChangeShapeType="1"/>
            </p:cNvSpPr>
            <p:nvPr userDrawn="1"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45" name="Line 173"/>
            <p:cNvSpPr>
              <a:spLocks noChangeShapeType="1"/>
            </p:cNvSpPr>
            <p:nvPr userDrawn="1"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46" name="Line 174"/>
            <p:cNvSpPr>
              <a:spLocks noChangeShapeType="1"/>
            </p:cNvSpPr>
            <p:nvPr userDrawn="1"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47" name="Line 175"/>
            <p:cNvSpPr>
              <a:spLocks noChangeShapeType="1"/>
            </p:cNvSpPr>
            <p:nvPr userDrawn="1"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48" name="Line 176"/>
            <p:cNvSpPr>
              <a:spLocks noChangeShapeType="1"/>
            </p:cNvSpPr>
            <p:nvPr userDrawn="1"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49" name="Line 177"/>
            <p:cNvSpPr>
              <a:spLocks noChangeShapeType="1"/>
            </p:cNvSpPr>
            <p:nvPr userDrawn="1"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50" name="Line 178"/>
            <p:cNvSpPr>
              <a:spLocks noChangeShapeType="1"/>
            </p:cNvSpPr>
            <p:nvPr userDrawn="1"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457200" y="5334000"/>
            <a:ext cx="7086600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</a:t>
            </a:r>
          </a:p>
          <a:p>
            <a:r>
              <a:rPr lang="en-US"/>
              <a:t>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90022918-6363-48B0-9788-3439D30EF217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251" name="Group 179"/>
          <p:cNvGrpSpPr>
            <a:grpSpLocks/>
          </p:cNvGrpSpPr>
          <p:nvPr/>
        </p:nvGrpSpPr>
        <p:grpSpPr bwMode="auto">
          <a:xfrm flipH="1">
            <a:off x="0" y="0"/>
            <a:ext cx="9144000" cy="2159000"/>
            <a:chOff x="-1" y="0"/>
            <a:chExt cx="5769" cy="1360"/>
          </a:xfrm>
        </p:grpSpPr>
        <p:sp>
          <p:nvSpPr>
            <p:cNvPr id="3252" name="Freeform 180"/>
            <p:cNvSpPr>
              <a:spLocks/>
            </p:cNvSpPr>
            <p:nvPr/>
          </p:nvSpPr>
          <p:spPr bwMode="gray">
            <a:xfrm>
              <a:off x="0" y="0"/>
              <a:ext cx="576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16"/>
                </a:cxn>
                <a:cxn ang="0">
                  <a:pos x="1496" y="460"/>
                </a:cxn>
                <a:cxn ang="0">
                  <a:pos x="5768" y="1360"/>
                </a:cxn>
                <a:cxn ang="0">
                  <a:pos x="5768" y="0"/>
                </a:cxn>
                <a:cxn ang="0">
                  <a:pos x="0" y="0"/>
                </a:cxn>
              </a:cxnLst>
              <a:rect l="0" t="0" r="r" b="b"/>
              <a:pathLst>
                <a:path w="5768" h="1360">
                  <a:moveTo>
                    <a:pt x="0" y="0"/>
                  </a:moveTo>
                  <a:lnTo>
                    <a:pt x="0" y="616"/>
                  </a:lnTo>
                  <a:cubicBezTo>
                    <a:pt x="72" y="608"/>
                    <a:pt x="264" y="510"/>
                    <a:pt x="1496" y="460"/>
                  </a:cubicBezTo>
                  <a:cubicBezTo>
                    <a:pt x="2728" y="411"/>
                    <a:pt x="4632" y="672"/>
                    <a:pt x="5768" y="1360"/>
                  </a:cubicBezTo>
                  <a:lnTo>
                    <a:pt x="5768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3529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53" name="Freeform 181"/>
            <p:cNvSpPr>
              <a:spLocks/>
            </p:cNvSpPr>
            <p:nvPr/>
          </p:nvSpPr>
          <p:spPr bwMode="gray">
            <a:xfrm>
              <a:off x="-1" y="0"/>
              <a:ext cx="5761" cy="11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32"/>
                </a:cxn>
                <a:cxn ang="0">
                  <a:pos x="1521" y="448"/>
                </a:cxn>
                <a:cxn ang="0">
                  <a:pos x="5761" y="1104"/>
                </a:cxn>
                <a:cxn ang="0">
                  <a:pos x="5760" y="8"/>
                </a:cxn>
                <a:cxn ang="0">
                  <a:pos x="0" y="0"/>
                </a:cxn>
              </a:cxnLst>
              <a:rect l="0" t="0" r="r" b="b"/>
              <a:pathLst>
                <a:path w="5761" h="1104">
                  <a:moveTo>
                    <a:pt x="0" y="0"/>
                  </a:moveTo>
                  <a:lnTo>
                    <a:pt x="0" y="632"/>
                  </a:lnTo>
                  <a:cubicBezTo>
                    <a:pt x="72" y="625"/>
                    <a:pt x="401" y="504"/>
                    <a:pt x="1521" y="448"/>
                  </a:cubicBezTo>
                  <a:cubicBezTo>
                    <a:pt x="2641" y="392"/>
                    <a:pt x="4505" y="504"/>
                    <a:pt x="5761" y="1104"/>
                  </a:cubicBezTo>
                  <a:lnTo>
                    <a:pt x="5760" y="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63529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254" name="Picture 182" descr="figure07_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5638800" y="3124200"/>
            <a:ext cx="2447925" cy="2044700"/>
          </a:xfrm>
          <a:prstGeom prst="rect">
            <a:avLst/>
          </a:prstGeom>
          <a:noFill/>
        </p:spPr>
      </p:pic>
      <p:pic>
        <p:nvPicPr>
          <p:cNvPr id="3255" name="Picture 183" descr="figure07_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7019925" y="4005263"/>
            <a:ext cx="2124075" cy="1774825"/>
          </a:xfrm>
          <a:prstGeom prst="rect">
            <a:avLst/>
          </a:prstGeom>
          <a:noFill/>
        </p:spPr>
      </p:pic>
      <p:pic>
        <p:nvPicPr>
          <p:cNvPr id="3256" name="Picture 184" descr="figure07_o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6227763" y="4868863"/>
            <a:ext cx="1619250" cy="1352550"/>
          </a:xfrm>
          <a:prstGeom prst="rect">
            <a:avLst/>
          </a:prstGeom>
          <a:noFill/>
        </p:spPr>
      </p:pic>
      <p:sp>
        <p:nvSpPr>
          <p:cNvPr id="3258" name="Rectangle 186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457200" y="4191000"/>
            <a:ext cx="5410200" cy="12192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altLang="ko-KR"/>
              <a:t>Click to edit </a:t>
            </a:r>
            <a:br>
              <a:rPr lang="en-US" altLang="ko-KR"/>
            </a:br>
            <a:r>
              <a:rPr lang="en-US" altLang="ko-KR"/>
              <a:t>Master title </a:t>
            </a:r>
            <a:br>
              <a:rPr lang="en-US" altLang="ko-KR"/>
            </a:br>
            <a:r>
              <a:rPr lang="en-US" altLang="ko-KR"/>
              <a:t>style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white">
          <a:xfrm>
            <a:off x="228600" y="304800"/>
            <a:ext cx="152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FFFF"/>
                </a:solidFill>
                <a:latin typeface="Verdana" pitchFamily="34" charset="0"/>
              </a:rPr>
              <a:t>LOGO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0AC56-9658-4821-8F8F-55D0EBAE04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F4146A-EC33-4F77-8934-18F3479012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76288" y="1347788"/>
            <a:ext cx="3802062" cy="491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30750" y="1347788"/>
            <a:ext cx="3803650" cy="491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4CD22-4EAB-49E6-A281-2B1E277927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ED9138-FB9B-4C3B-BDAC-2C94AE3026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13C63-D297-4FC2-918F-10C857808E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AF4FB7-E65E-4286-A533-3BF2522569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C9CBAC-CD42-4EBD-A1B1-2D93E03805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028901-740F-4068-BCB5-B9EB1D4231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8871C3-5AA4-4556-A36E-8D62360346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3238" y="209550"/>
            <a:ext cx="2024062" cy="60531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76288" y="209550"/>
            <a:ext cx="5924550" cy="60531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65832C-0564-44D1-B873-8AAC17D93E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209550"/>
            <a:ext cx="73914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76288" y="1347788"/>
            <a:ext cx="3802062" cy="4914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30750" y="1347788"/>
            <a:ext cx="3803650" cy="4914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42937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07FC8E1A-61C4-4675-9D43-F0CCDE9368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209550"/>
            <a:ext cx="73914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76288" y="1347788"/>
            <a:ext cx="3802062" cy="4914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730750" y="1347788"/>
            <a:ext cx="3803650" cy="238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730750" y="3881438"/>
            <a:ext cx="3803650" cy="238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42937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1EF25892-F710-46B4-8D3D-6FC521C720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209550"/>
            <a:ext cx="73914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76288" y="1347788"/>
            <a:ext cx="3802062" cy="4914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730750" y="1347788"/>
            <a:ext cx="3803650" cy="238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730750" y="3881438"/>
            <a:ext cx="3803650" cy="238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42937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A546BB88-4B56-4C53-8BC3-AA125994FC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485900" y="209550"/>
            <a:ext cx="73914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76288" y="1347788"/>
            <a:ext cx="3802062" cy="238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730750" y="1347788"/>
            <a:ext cx="3803650" cy="238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776288" y="3881438"/>
            <a:ext cx="3802062" cy="238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30750" y="3881438"/>
            <a:ext cx="3803650" cy="238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42937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365B3F3B-4B7C-4C8A-9D9E-3A0EF05318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209550"/>
            <a:ext cx="73914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76288" y="1347788"/>
            <a:ext cx="3802062" cy="238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730750" y="1347788"/>
            <a:ext cx="3803650" cy="238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76288" y="3881438"/>
            <a:ext cx="7758112" cy="238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42937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C0F2B281-CDA1-4656-8FB3-9F276B92DC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9" name="Group 15"/>
          <p:cNvGrpSpPr>
            <a:grpSpLocks/>
          </p:cNvGrpSpPr>
          <p:nvPr/>
        </p:nvGrpSpPr>
        <p:grpSpPr bwMode="auto">
          <a:xfrm>
            <a:off x="-12700" y="692150"/>
            <a:ext cx="9144000" cy="6165850"/>
            <a:chOff x="0" y="436"/>
            <a:chExt cx="5760" cy="3884"/>
          </a:xfrm>
        </p:grpSpPr>
        <p:sp>
          <p:nvSpPr>
            <p:cNvPr id="1040" name="Line 1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1" name="Line 1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2" name="Line 1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3" name="Line 1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4" name="Line 2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78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5" name="Line 2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6" name="Line 2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7" name="Line 2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8" name="Line 2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9" name="Line 2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0" name="Line 2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1" name="Line 2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2" name="Line 2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3" name="Line 2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4" name="Line 30"/>
            <p:cNvSpPr>
              <a:spLocks noChangeShapeType="1"/>
            </p:cNvSpPr>
            <p:nvPr userDrawn="1"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5" name="Line 3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6" name="Line 3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7" name="Line 3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8" name="Line 3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9" name="Line 3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0" name="Line 3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1" name="Line 37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2" name="Line 38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3" name="Line 39"/>
            <p:cNvSpPr>
              <a:spLocks noChangeShapeType="1"/>
            </p:cNvSpPr>
            <p:nvPr userDrawn="1"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4" name="Line 40"/>
            <p:cNvSpPr>
              <a:spLocks noChangeShapeType="1"/>
            </p:cNvSpPr>
            <p:nvPr userDrawn="1"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5" name="Line 41"/>
            <p:cNvSpPr>
              <a:spLocks noChangeShapeType="1"/>
            </p:cNvSpPr>
            <p:nvPr userDrawn="1"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6" name="Line 42"/>
            <p:cNvSpPr>
              <a:spLocks noChangeShapeType="1"/>
            </p:cNvSpPr>
            <p:nvPr userDrawn="1"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7" name="Line 43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8" name="Line 44"/>
            <p:cNvSpPr>
              <a:spLocks noChangeShapeType="1"/>
            </p:cNvSpPr>
            <p:nvPr userDrawn="1"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9" name="Line 45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0" name="Line 46"/>
            <p:cNvSpPr>
              <a:spLocks noChangeShapeType="1"/>
            </p:cNvSpPr>
            <p:nvPr userDrawn="1"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1" name="Line 47"/>
            <p:cNvSpPr>
              <a:spLocks noChangeShapeType="1"/>
            </p:cNvSpPr>
            <p:nvPr userDrawn="1"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2" name="Line 48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73" name="Group 49"/>
            <p:cNvGrpSpPr>
              <a:grpSpLocks/>
            </p:cNvGrpSpPr>
            <p:nvPr userDrawn="1"/>
          </p:nvGrpSpPr>
          <p:grpSpPr bwMode="auto">
            <a:xfrm>
              <a:off x="0" y="2063"/>
              <a:ext cx="5760" cy="1220"/>
              <a:chOff x="235" y="2750"/>
              <a:chExt cx="5241" cy="699"/>
            </a:xfrm>
          </p:grpSpPr>
          <p:sp>
            <p:nvSpPr>
              <p:cNvPr id="1074" name="Line 50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5" name="Line 51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6" name="Line 52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7" name="Line 53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078" name="Line 54"/>
            <p:cNvSpPr>
              <a:spLocks noChangeShapeType="1"/>
            </p:cNvSpPr>
            <p:nvPr userDrawn="1"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9" name="Line 55"/>
            <p:cNvSpPr>
              <a:spLocks noChangeShapeType="1"/>
            </p:cNvSpPr>
            <p:nvPr userDrawn="1"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0" name="Line 56"/>
            <p:cNvSpPr>
              <a:spLocks noChangeShapeType="1"/>
            </p:cNvSpPr>
            <p:nvPr userDrawn="1"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1" name="Line 57"/>
            <p:cNvSpPr>
              <a:spLocks noChangeShapeType="1"/>
            </p:cNvSpPr>
            <p:nvPr userDrawn="1"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2" name="Line 58"/>
            <p:cNvSpPr>
              <a:spLocks noChangeShapeType="1"/>
            </p:cNvSpPr>
            <p:nvPr userDrawn="1"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3" name="Line 59"/>
            <p:cNvSpPr>
              <a:spLocks noChangeShapeType="1"/>
            </p:cNvSpPr>
            <p:nvPr userDrawn="1"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4" name="Line 60"/>
            <p:cNvSpPr>
              <a:spLocks noChangeShapeType="1"/>
            </p:cNvSpPr>
            <p:nvPr userDrawn="1"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5" name="Line 61"/>
            <p:cNvSpPr>
              <a:spLocks noChangeShapeType="1"/>
            </p:cNvSpPr>
            <p:nvPr userDrawn="1"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6" name="Line 62"/>
            <p:cNvSpPr>
              <a:spLocks noChangeShapeType="1"/>
            </p:cNvSpPr>
            <p:nvPr userDrawn="1"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87" name="Line 63"/>
          <p:cNvSpPr>
            <a:spLocks noChangeShapeType="1"/>
          </p:cNvSpPr>
          <p:nvPr/>
        </p:nvSpPr>
        <p:spPr bwMode="gray">
          <a:xfrm flipH="1">
            <a:off x="-12700" y="712788"/>
            <a:ext cx="2339975" cy="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8" name="Line 64"/>
          <p:cNvSpPr>
            <a:spLocks noChangeShapeType="1"/>
          </p:cNvSpPr>
          <p:nvPr/>
        </p:nvSpPr>
        <p:spPr bwMode="gray">
          <a:xfrm flipH="1">
            <a:off x="-12700" y="712788"/>
            <a:ext cx="2339975" cy="34925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9" name="Line 65"/>
          <p:cNvSpPr>
            <a:spLocks noChangeShapeType="1"/>
          </p:cNvSpPr>
          <p:nvPr/>
        </p:nvSpPr>
        <p:spPr bwMode="gray">
          <a:xfrm flipH="1">
            <a:off x="-12700" y="692150"/>
            <a:ext cx="2339975" cy="19685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90" name="Line 66"/>
          <p:cNvSpPr>
            <a:spLocks noChangeShapeType="1"/>
          </p:cNvSpPr>
          <p:nvPr/>
        </p:nvSpPr>
        <p:spPr bwMode="gray">
          <a:xfrm>
            <a:off x="-12700" y="765175"/>
            <a:ext cx="9144000" cy="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91" name="Freeform 67"/>
          <p:cNvSpPr>
            <a:spLocks/>
          </p:cNvSpPr>
          <p:nvPr/>
        </p:nvSpPr>
        <p:spPr bwMode="gray">
          <a:xfrm>
            <a:off x="-12700" y="0"/>
            <a:ext cx="9156700" cy="1600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8"/>
              </a:cxn>
              <a:cxn ang="0">
                <a:pos x="2008" y="492"/>
              </a:cxn>
              <a:cxn ang="0">
                <a:pos x="5768" y="1008"/>
              </a:cxn>
              <a:cxn ang="0">
                <a:pos x="5768" y="0"/>
              </a:cxn>
              <a:cxn ang="0">
                <a:pos x="0" y="0"/>
              </a:cxn>
            </a:cxnLst>
            <a:rect l="0" t="0" r="r" b="b"/>
            <a:pathLst>
              <a:path w="5768" h="1008">
                <a:moveTo>
                  <a:pt x="0" y="0"/>
                </a:moveTo>
                <a:lnTo>
                  <a:pt x="0" y="688"/>
                </a:lnTo>
                <a:cubicBezTo>
                  <a:pt x="72" y="682"/>
                  <a:pt x="776" y="535"/>
                  <a:pt x="2008" y="492"/>
                </a:cubicBezTo>
                <a:cubicBezTo>
                  <a:pt x="3240" y="449"/>
                  <a:pt x="4792" y="608"/>
                  <a:pt x="5768" y="1008"/>
                </a:cubicBezTo>
                <a:lnTo>
                  <a:pt x="5768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3529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92" name="Freeform 68"/>
          <p:cNvSpPr>
            <a:spLocks/>
          </p:cNvSpPr>
          <p:nvPr/>
        </p:nvSpPr>
        <p:spPr bwMode="gray">
          <a:xfrm>
            <a:off x="-12700" y="-12700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93" name="Picture 69" descr="figure07_o copy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gray">
          <a:xfrm>
            <a:off x="600075" y="115888"/>
            <a:ext cx="1079500" cy="792162"/>
          </a:xfrm>
          <a:prstGeom prst="rect">
            <a:avLst/>
          </a:prstGeom>
          <a:noFill/>
        </p:spPr>
      </p:pic>
      <p:pic>
        <p:nvPicPr>
          <p:cNvPr id="1094" name="Picture 70" descr="figure07_b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gray">
          <a:xfrm>
            <a:off x="-12700" y="333375"/>
            <a:ext cx="1439863" cy="1203325"/>
          </a:xfrm>
          <a:prstGeom prst="rect">
            <a:avLst/>
          </a:prstGeom>
          <a:noFill/>
        </p:spPr>
      </p:pic>
      <p:pic>
        <p:nvPicPr>
          <p:cNvPr id="1095" name="Picture 71" descr="figure07_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gray">
          <a:xfrm>
            <a:off x="1174750" y="404813"/>
            <a:ext cx="649288" cy="542925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6288" y="1347788"/>
            <a:ext cx="7758112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B0D1698-0A7E-4135-8927-69FCF418104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485900" y="20955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1043781" y="404664"/>
            <a:ext cx="7056438" cy="1219200"/>
          </a:xfrm>
        </p:spPr>
        <p:txBody>
          <a:bodyPr/>
          <a:lstStyle/>
          <a:p>
            <a:pPr algn="ctr"/>
            <a:r>
              <a:rPr lang="ru-RU" sz="4400" dirty="0"/>
              <a:t>Как подготовить </a:t>
            </a:r>
            <a:r>
              <a:rPr lang="ru-RU" sz="4400" dirty="0" smtClean="0"/>
              <a:t>проект</a:t>
            </a:r>
            <a:endParaRPr lang="ru-RU" sz="4400" dirty="0"/>
          </a:p>
        </p:txBody>
      </p:sp>
      <p:pic>
        <p:nvPicPr>
          <p:cNvPr id="1873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292"/>
          <a:stretch/>
        </p:blipFill>
        <p:spPr bwMode="auto">
          <a:xfrm>
            <a:off x="2051720" y="1772816"/>
            <a:ext cx="4806280" cy="476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5418" y="476672"/>
            <a:ext cx="892899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Проектная деятельность – </a:t>
            </a:r>
            <a:r>
              <a:rPr lang="ru-RU" sz="2400" b="1" dirty="0">
                <a:solidFill>
                  <a:schemeClr val="bg1">
                    <a:lumMod val="10000"/>
                  </a:schemeClr>
                </a:solidFill>
                <a:latin typeface="+mj-lt"/>
                <a:ea typeface="+mj-ea"/>
                <a:cs typeface="+mj-cs"/>
              </a:rPr>
              <a:t>это способ выстраивания эффективного </a:t>
            </a:r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  <a:latin typeface="+mj-lt"/>
                <a:ea typeface="+mj-ea"/>
                <a:cs typeface="+mj-cs"/>
              </a:rPr>
              <a:t>действия, нацеленного на достижение зримого, конкретного, измеряемого результата.</a:t>
            </a:r>
            <a:endParaRPr lang="ru-RU" sz="2400" b="1" dirty="0">
              <a:solidFill>
                <a:schemeClr val="bg1">
                  <a:lumMod val="10000"/>
                </a:schemeClr>
              </a:solidFill>
              <a:latin typeface="+mj-lt"/>
              <a:ea typeface="+mj-ea"/>
              <a:cs typeface="+mj-cs"/>
            </a:endParaRPr>
          </a:p>
          <a:p>
            <a:endParaRPr lang="ru-RU" sz="28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r>
              <a:rPr lang="ru-RU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Главная её особенность – </a:t>
            </a:r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  <a:latin typeface="+mj-lt"/>
                <a:ea typeface="+mj-ea"/>
                <a:cs typeface="+mj-cs"/>
              </a:rPr>
              <a:t>технологичность.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Times New Roman"/>
                <a:ea typeface="Times New Roman"/>
              </a:rPr>
              <a:t> </a:t>
            </a:r>
            <a:endParaRPr lang="ru-RU" sz="24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66447" y="2852936"/>
            <a:ext cx="640693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Wingdings"/>
              <a:buChar char=""/>
              <a:tabLst>
                <a:tab pos="914400" algn="l"/>
              </a:tabLst>
            </a:pPr>
            <a:r>
              <a:rPr lang="ru-RU" sz="2800" dirty="0" err="1" smtClean="0">
                <a:latin typeface="Times New Roman"/>
                <a:ea typeface="Times New Roman"/>
              </a:rPr>
              <a:t>Проблематизация</a:t>
            </a:r>
            <a:r>
              <a:rPr lang="ru-RU" sz="2800" dirty="0" smtClean="0">
                <a:latin typeface="Times New Roman"/>
                <a:ea typeface="Times New Roman"/>
              </a:rPr>
              <a:t> идеи</a:t>
            </a:r>
          </a:p>
          <a:p>
            <a:pPr marL="342900" lvl="0" indent="-342900">
              <a:spcAft>
                <a:spcPts val="0"/>
              </a:spcAft>
              <a:buFont typeface="Wingdings"/>
              <a:buChar char=""/>
              <a:tabLst>
                <a:tab pos="914400" algn="l"/>
              </a:tabLst>
            </a:pPr>
            <a:r>
              <a:rPr lang="ru-RU" sz="2800" dirty="0" smtClean="0">
                <a:latin typeface="Times New Roman"/>
                <a:ea typeface="Times New Roman"/>
              </a:rPr>
              <a:t>Подготовка</a:t>
            </a:r>
            <a:endParaRPr lang="ru-RU" sz="2800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Wingdings"/>
              <a:buChar char=""/>
              <a:tabLst>
                <a:tab pos="914400" algn="l"/>
              </a:tabLst>
            </a:pPr>
            <a:r>
              <a:rPr lang="ru-RU" sz="2800" dirty="0">
                <a:latin typeface="Times New Roman"/>
                <a:ea typeface="Times New Roman"/>
              </a:rPr>
              <a:t>Планирование</a:t>
            </a:r>
          </a:p>
          <a:p>
            <a:pPr marL="342900" lvl="0" indent="-342900">
              <a:spcAft>
                <a:spcPts val="0"/>
              </a:spcAft>
              <a:buFont typeface="Wingdings"/>
              <a:buChar char=""/>
              <a:tabLst>
                <a:tab pos="914400" algn="l"/>
              </a:tabLst>
            </a:pPr>
            <a:r>
              <a:rPr lang="ru-RU" sz="2800" dirty="0">
                <a:latin typeface="Times New Roman"/>
                <a:ea typeface="Times New Roman"/>
              </a:rPr>
              <a:t>Принятие решения</a:t>
            </a:r>
          </a:p>
          <a:p>
            <a:pPr marL="342900" lvl="0" indent="-342900">
              <a:spcAft>
                <a:spcPts val="0"/>
              </a:spcAft>
              <a:buFont typeface="Wingdings"/>
              <a:buChar char=""/>
              <a:tabLst>
                <a:tab pos="914400" algn="l"/>
              </a:tabLst>
            </a:pPr>
            <a:r>
              <a:rPr lang="ru-RU" sz="2800" dirty="0" smtClean="0">
                <a:latin typeface="Times New Roman"/>
                <a:ea typeface="Times New Roman"/>
              </a:rPr>
              <a:t>Выполнение принятых решений</a:t>
            </a:r>
            <a:endParaRPr lang="ru-RU" sz="2800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Wingdings"/>
              <a:buChar char=""/>
              <a:tabLst>
                <a:tab pos="914400" algn="l"/>
              </a:tabLst>
            </a:pPr>
            <a:r>
              <a:rPr lang="ru-RU" sz="2800" dirty="0">
                <a:latin typeface="Times New Roman"/>
                <a:ea typeface="Times New Roman"/>
              </a:rPr>
              <a:t>Оценка результатов</a:t>
            </a:r>
          </a:p>
          <a:p>
            <a:pPr marL="342900" lvl="0" indent="-342900">
              <a:spcAft>
                <a:spcPts val="0"/>
              </a:spcAft>
              <a:buFont typeface="Wingdings"/>
              <a:buChar char=""/>
              <a:tabLst>
                <a:tab pos="914400" algn="l"/>
              </a:tabLst>
            </a:pPr>
            <a:r>
              <a:rPr lang="ru-RU" sz="2800" dirty="0">
                <a:latin typeface="Times New Roman"/>
                <a:ea typeface="Times New Roman"/>
              </a:rPr>
              <a:t>Защита </a:t>
            </a:r>
            <a:r>
              <a:rPr lang="ru-RU" sz="2800" dirty="0" smtClean="0">
                <a:latin typeface="Times New Roman"/>
                <a:ea typeface="Times New Roman"/>
              </a:rPr>
              <a:t>проекта</a:t>
            </a:r>
            <a:endParaRPr lang="ru-RU" sz="2800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Wingdings"/>
              <a:buChar char=""/>
              <a:tabLst>
                <a:tab pos="914400" algn="l"/>
              </a:tabLst>
            </a:pPr>
            <a:r>
              <a:rPr lang="ru-RU" sz="2800" dirty="0">
                <a:latin typeface="Times New Roman"/>
                <a:ea typeface="Times New Roman"/>
              </a:rPr>
              <a:t>Рефлексия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6537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304" y="25192"/>
            <a:ext cx="8928992" cy="5480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" algn="ctr">
              <a:lnSpc>
                <a:spcPct val="1150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Классификация </a:t>
            </a:r>
            <a:r>
              <a:rPr lang="ru-RU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проектов</a:t>
            </a:r>
          </a:p>
          <a:p>
            <a:pPr marL="28575" algn="ctr">
              <a:lnSpc>
                <a:spcPct val="115000"/>
              </a:lnSpc>
            </a:pPr>
            <a:r>
              <a:rPr lang="ru-RU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 </a:t>
            </a:r>
          </a:p>
          <a:p>
            <a:pPr marL="28575" algn="just">
              <a:lnSpc>
                <a:spcPct val="115000"/>
              </a:lnSpc>
              <a:spcAft>
                <a:spcPts val="1000"/>
              </a:spcAft>
            </a:pPr>
            <a:r>
              <a:rPr lang="ru-RU" b="1" i="1" dirty="0">
                <a:latin typeface="Times New Roman"/>
                <a:ea typeface="Times New Roman"/>
                <a:cs typeface="Times New Roman"/>
              </a:rPr>
              <a:t>     По характеру результата:</a:t>
            </a:r>
            <a:endParaRPr lang="ru-RU" sz="16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Информационный </a:t>
            </a:r>
            <a:endParaRPr lang="ru-RU" sz="16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Исследовательский</a:t>
            </a:r>
            <a:endParaRPr lang="ru-RU" sz="1600" dirty="0">
              <a:latin typeface="Calibri"/>
              <a:ea typeface="Times New Roman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Обзорный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Практико-ориентированный</a:t>
            </a:r>
            <a:endParaRPr lang="ru-RU" dirty="0">
              <a:latin typeface="Times New Roman"/>
              <a:ea typeface="Times New Roman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Учебный 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Творческий </a:t>
            </a:r>
          </a:p>
          <a:p>
            <a:pPr marL="28575"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     </a:t>
            </a:r>
            <a:r>
              <a:rPr lang="ru-RU" b="1" i="1" dirty="0">
                <a:latin typeface="Times New Roman"/>
                <a:ea typeface="Times New Roman"/>
                <a:cs typeface="Times New Roman"/>
              </a:rPr>
              <a:t>По </a:t>
            </a:r>
            <a:r>
              <a:rPr lang="ru-RU" b="1" i="1" dirty="0" smtClean="0">
                <a:latin typeface="Times New Roman"/>
                <a:ea typeface="Times New Roman"/>
                <a:cs typeface="Times New Roman"/>
              </a:rPr>
              <a:t>форме: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сборник задач или упражнений, видеофильм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,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 учебный или рекламный ролик, сайт, презентация сценарий,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интервью с различными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людьми,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журнальный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репортаж, социальный опрос, устный журнал, газета, спектакль, макет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, буклет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, модель, прибор, поделка и т.д. </a:t>
            </a:r>
            <a:endParaRPr lang="ru-RU" sz="16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latin typeface="Times New Roman"/>
                <a:ea typeface="Times New Roman"/>
                <a:cs typeface="Times New Roman"/>
              </a:rPr>
              <a:t>       </a:t>
            </a:r>
            <a:r>
              <a:rPr lang="ru-RU" b="1" i="1" dirty="0">
                <a:latin typeface="Times New Roman"/>
                <a:ea typeface="Times New Roman"/>
                <a:cs typeface="Times New Roman"/>
              </a:rPr>
              <a:t>По </a:t>
            </a:r>
            <a:r>
              <a:rPr lang="ru-RU" b="1" i="1" dirty="0" smtClean="0">
                <a:latin typeface="Times New Roman"/>
                <a:ea typeface="Times New Roman"/>
                <a:cs typeface="Times New Roman"/>
              </a:rPr>
              <a:t>продолжительности:</a:t>
            </a:r>
            <a:r>
              <a:rPr lang="ru-RU" i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мини-проекты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,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краткосрочные,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средней продолжительности; долгосрочные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.</a:t>
            </a:r>
            <a:endParaRPr lang="ru-RU" sz="1600" dirty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3029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88640"/>
            <a:ext cx="7391400" cy="563563"/>
          </a:xfrm>
        </p:spPr>
        <p:txBody>
          <a:bodyPr/>
          <a:lstStyle/>
          <a:p>
            <a:r>
              <a:rPr lang="ru-RU" sz="2800" dirty="0">
                <a:solidFill>
                  <a:srgbClr val="C00000"/>
                </a:solidFill>
              </a:rPr>
              <a:t>Этапы выполнения проекта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347788"/>
            <a:ext cx="8964488" cy="4914900"/>
          </a:xfrm>
        </p:spPr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Выбор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темы, определение целей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задач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проекта;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Выдвижение первоначальных идей;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Формулирование основной идеи (Что? Как? Зачем? Для чего? Для кого это актуально? Сколько это будет стоить? Где взять средства? Какой продукт получим на выходе? Где и как его представим?)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Планирование проектной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деятельности: распределение обязанностей, постановка конкретных задач, определение сроков;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Реализация проекта, контроль сроков и качества;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Оценка и самооценка проекта;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Презентация проекта.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37100746"/>
              </p:ext>
            </p:extLst>
          </p:nvPr>
        </p:nvGraphicFramePr>
        <p:xfrm>
          <a:off x="611560" y="620688"/>
          <a:ext cx="8280920" cy="577844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103159"/>
                <a:gridCol w="4177761"/>
              </a:tblGrid>
              <a:tr h="3405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Наименование раздела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+mn-lt"/>
                          <a:ea typeface="Calibri"/>
                          <a:cs typeface="Times New Roman"/>
                        </a:rPr>
                        <a:t>Краткое содержание раздела</a:t>
                      </a:r>
                      <a:endParaRPr lang="ru-RU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969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Наименование проекта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Batang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147" marR="40147" marT="0" marB="0" anchor="ctr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Предметно-содержательная область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Актуальность и практическая ценность проекта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Руководитель   проекта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Исполнители (участники) проекта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Цель проекта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Задачи проекта </a:t>
                      </a:r>
                      <a:endParaRPr lang="ru-RU" sz="11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Сроки реализации проекта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6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Аннотация к проекту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(краткое описание деятельности)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9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Этапы реализации проекта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 этап   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 этап   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3 этап    </a:t>
                      </a: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 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4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Ожидаемые конечные </a:t>
                      </a:r>
                      <a:r>
                        <a:rPr lang="ru-RU" sz="1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результаты,</a:t>
                      </a:r>
                      <a:r>
                        <a:rPr lang="ru-RU" sz="11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индикаторы</a:t>
                      </a: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продукт проекта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6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Механизмы реализации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проекта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6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6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Контроль и оценка  результатов проекта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68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147" marR="40147" marT="0" marB="0">
                    <a:lnL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00400" y="107340"/>
            <a:ext cx="2751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+mj-lt"/>
              </a:rPr>
              <a:t>ПАСПОРТ ПРОЕКТА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6488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WordArt 3"/>
          <p:cNvSpPr>
            <a:spLocks noChangeArrowheads="1" noChangeShapeType="1" noTextEdit="1"/>
          </p:cNvSpPr>
          <p:nvPr/>
        </p:nvSpPr>
        <p:spPr bwMode="gray">
          <a:xfrm>
            <a:off x="2339752" y="3163608"/>
            <a:ext cx="4802187" cy="8001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5400" b="1" kern="10" dirty="0">
                <a:ln w="28575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107763" dir="2700000" algn="ctr" rotWithShape="0">
                    <a:srgbClr val="B2B2B2">
                      <a:alpha val="50000"/>
                    </a:srgbClr>
                  </a:outerShdw>
                </a:effectLst>
                <a:latin typeface="Verdana"/>
              </a:rPr>
              <a:t>Спасибо!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ир 3D">
  <a:themeElements>
    <a:clrScheme name="Мир 3D 3">
      <a:dk1>
        <a:srgbClr val="335338"/>
      </a:dk1>
      <a:lt1>
        <a:srgbClr val="D7E4BE"/>
      </a:lt1>
      <a:dk2>
        <a:srgbClr val="000066"/>
      </a:dk2>
      <a:lt2>
        <a:srgbClr val="B2B2B2"/>
      </a:lt2>
      <a:accent1>
        <a:srgbClr val="2F86B1"/>
      </a:accent1>
      <a:accent2>
        <a:srgbClr val="D2761A"/>
      </a:accent2>
      <a:accent3>
        <a:srgbClr val="E8EFDB"/>
      </a:accent3>
      <a:accent4>
        <a:srgbClr val="2A462E"/>
      </a:accent4>
      <a:accent5>
        <a:srgbClr val="ADC3D5"/>
      </a:accent5>
      <a:accent6>
        <a:srgbClr val="BE6A16"/>
      </a:accent6>
      <a:hlink>
        <a:srgbClr val="368463"/>
      </a:hlink>
      <a:folHlink>
        <a:srgbClr val="481ECE"/>
      </a:folHlink>
    </a:clrScheme>
    <a:fontScheme name="Мир 3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Мир 3D 1">
        <a:dk1>
          <a:srgbClr val="1A3E86"/>
        </a:dk1>
        <a:lt1>
          <a:srgbClr val="C1CFDD"/>
        </a:lt1>
        <a:dk2>
          <a:srgbClr val="000000"/>
        </a:dk2>
        <a:lt2>
          <a:srgbClr val="B2B2B2"/>
        </a:lt2>
        <a:accent1>
          <a:srgbClr val="4AAAC0"/>
        </a:accent1>
        <a:accent2>
          <a:srgbClr val="6600FF"/>
        </a:accent2>
        <a:accent3>
          <a:srgbClr val="DDE4EB"/>
        </a:accent3>
        <a:accent4>
          <a:srgbClr val="143472"/>
        </a:accent4>
        <a:accent5>
          <a:srgbClr val="B1D2DC"/>
        </a:accent5>
        <a:accent6>
          <a:srgbClr val="5C00E7"/>
        </a:accent6>
        <a:hlink>
          <a:srgbClr val="0066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ир 3D 2">
        <a:dk1>
          <a:srgbClr val="2B166E"/>
        </a:dk1>
        <a:lt1>
          <a:srgbClr val="AADBFC"/>
        </a:lt1>
        <a:dk2>
          <a:srgbClr val="003366"/>
        </a:dk2>
        <a:lt2>
          <a:srgbClr val="B2B2B2"/>
        </a:lt2>
        <a:accent1>
          <a:srgbClr val="19B17B"/>
        </a:accent1>
        <a:accent2>
          <a:srgbClr val="E57B1B"/>
        </a:accent2>
        <a:accent3>
          <a:srgbClr val="D2EAFD"/>
        </a:accent3>
        <a:accent4>
          <a:srgbClr val="23115D"/>
        </a:accent4>
        <a:accent5>
          <a:srgbClr val="ABD5BF"/>
        </a:accent5>
        <a:accent6>
          <a:srgbClr val="CF6F17"/>
        </a:accent6>
        <a:hlink>
          <a:srgbClr val="0066CC"/>
        </a:hlink>
        <a:folHlink>
          <a:srgbClr val="8C7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ир 3D 3">
        <a:dk1>
          <a:srgbClr val="335338"/>
        </a:dk1>
        <a:lt1>
          <a:srgbClr val="D7E4BE"/>
        </a:lt1>
        <a:dk2>
          <a:srgbClr val="000066"/>
        </a:dk2>
        <a:lt2>
          <a:srgbClr val="B2B2B2"/>
        </a:lt2>
        <a:accent1>
          <a:srgbClr val="2F86B1"/>
        </a:accent1>
        <a:accent2>
          <a:srgbClr val="D2761A"/>
        </a:accent2>
        <a:accent3>
          <a:srgbClr val="E8EFDB"/>
        </a:accent3>
        <a:accent4>
          <a:srgbClr val="2A462E"/>
        </a:accent4>
        <a:accent5>
          <a:srgbClr val="ADC3D5"/>
        </a:accent5>
        <a:accent6>
          <a:srgbClr val="BE6A16"/>
        </a:accent6>
        <a:hlink>
          <a:srgbClr val="368463"/>
        </a:hlink>
        <a:folHlink>
          <a:srgbClr val="481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Мир 3D</Template>
  <TotalTime>256</TotalTime>
  <Words>194</Words>
  <Application>Microsoft Office PowerPoint</Application>
  <PresentationFormat>Экран (4:3)</PresentationFormat>
  <Paragraphs>68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Мир 3D</vt:lpstr>
      <vt:lpstr>Как подготовить проект</vt:lpstr>
      <vt:lpstr>Слайд 2</vt:lpstr>
      <vt:lpstr>Слайд 3</vt:lpstr>
      <vt:lpstr>Этапы выполнения проекта</vt:lpstr>
      <vt:lpstr>Слайд 5</vt:lpstr>
      <vt:lpstr>Слайд 6</vt:lpstr>
    </vt:vector>
  </TitlesOfParts>
  <Company>Школа820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подготовить проект с учащимися</dc:title>
  <dc:creator>Лена</dc:creator>
  <cp:lastModifiedBy>User</cp:lastModifiedBy>
  <cp:revision>25</cp:revision>
  <dcterms:created xsi:type="dcterms:W3CDTF">2009-10-07T12:22:16Z</dcterms:created>
  <dcterms:modified xsi:type="dcterms:W3CDTF">2020-05-29T14:55:07Z</dcterms:modified>
</cp:coreProperties>
</file>